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80" r:id="rId3"/>
    <p:sldId id="281" r:id="rId4"/>
    <p:sldId id="282" r:id="rId5"/>
    <p:sldId id="283" r:id="rId6"/>
    <p:sldId id="284" r:id="rId7"/>
    <p:sldId id="257" r:id="rId8"/>
    <p:sldId id="268" r:id="rId9"/>
    <p:sldId id="258" r:id="rId10"/>
    <p:sldId id="269" r:id="rId11"/>
    <p:sldId id="259" r:id="rId12"/>
    <p:sldId id="270" r:id="rId13"/>
    <p:sldId id="260" r:id="rId14"/>
    <p:sldId id="262" r:id="rId15"/>
    <p:sldId id="263" r:id="rId16"/>
    <p:sldId id="271" r:id="rId17"/>
    <p:sldId id="264" r:id="rId18"/>
    <p:sldId id="265" r:id="rId19"/>
    <p:sldId id="267" r:id="rId20"/>
    <p:sldId id="272" r:id="rId21"/>
    <p:sldId id="273" r:id="rId22"/>
    <p:sldId id="275" r:id="rId23"/>
    <p:sldId id="276" r:id="rId24"/>
    <p:sldId id="279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-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295150-4FD7-4802-B0EB-D52217513A72}" type="datetime1">
              <a:rPr lang="en-US" smtClean="0"/>
              <a:pPr/>
              <a:t>06/02/17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‹n.›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06/02/17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‹n.›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06/02/17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‹n.›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06/02/17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06/02/17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06/02/17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06/02/17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‹n.›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06/02/17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‹n.›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06/02/17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06/02/17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06/02/17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06/02/17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‹n.›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eg"/><Relationship Id="rId3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" Target="slide16.xml"/><Relationship Id="rId3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jpeg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slide" Target="slide10.xml"/><Relationship Id="rId5" Type="http://schemas.openxmlformats.org/officeDocument/2006/relationships/image" Target="../media/image21.jpeg"/><Relationship Id="rId6" Type="http://schemas.openxmlformats.org/officeDocument/2006/relationships/slide" Target="slide12.xml"/><Relationship Id="rId7" Type="http://schemas.openxmlformats.org/officeDocument/2006/relationships/image" Target="../media/image22.jpeg"/><Relationship Id="rId8" Type="http://schemas.openxmlformats.org/officeDocument/2006/relationships/slide" Target="slide16.xml"/><Relationship Id="rId9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slide" Target="slid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12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image" Target="../media/image28.jpeg"/><Relationship Id="rId8" Type="http://schemas.openxmlformats.org/officeDocument/2006/relationships/image" Target="../media/image29.jpeg"/><Relationship Id="rId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Relationship Id="rId3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731" y="5313547"/>
            <a:ext cx="7767021" cy="644729"/>
          </a:xfrm>
        </p:spPr>
        <p:txBody>
          <a:bodyPr/>
          <a:lstStyle/>
          <a:p>
            <a:r>
              <a:rPr lang="it-IT" dirty="0" smtClean="0"/>
              <a:t>Cappuccetto Rosso</a:t>
            </a:r>
            <a:endParaRPr lang="it-IT" dirty="0"/>
          </a:p>
        </p:txBody>
      </p:sp>
      <p:pic>
        <p:nvPicPr>
          <p:cNvPr id="6" name="Segnaposto immagine 5" descr="cappuccetto-rosso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7" r="12707"/>
          <a:stretch>
            <a:fillRect/>
          </a:stretch>
        </p:blipFill>
        <p:spPr>
          <a:xfrm rot="240000">
            <a:off x="1424213" y="631701"/>
            <a:ext cx="6278776" cy="4733947"/>
          </a:xfrm>
        </p:spPr>
      </p:pic>
      <p:sp>
        <p:nvSpPr>
          <p:cNvPr id="3" name="Sottotitolo 2"/>
          <p:cNvSpPr>
            <a:spLocks noGrp="1"/>
          </p:cNvSpPr>
          <p:nvPr>
            <p:ph type="body" sz="half" idx="2"/>
          </p:nvPr>
        </p:nvSpPr>
        <p:spPr>
          <a:xfrm>
            <a:off x="688489" y="6023429"/>
            <a:ext cx="7756264" cy="508170"/>
          </a:xfrm>
        </p:spPr>
        <p:txBody>
          <a:bodyPr/>
          <a:lstStyle/>
          <a:p>
            <a:r>
              <a:rPr lang="it-IT" dirty="0" smtClean="0"/>
              <a:t>Classe 1C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6747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mamma</a:t>
            </a:r>
            <a:endParaRPr lang="it-IT" dirty="0"/>
          </a:p>
        </p:txBody>
      </p:sp>
      <p:pic>
        <p:nvPicPr>
          <p:cNvPr id="8" name="Segnaposto contenuto 7" descr="2s61tms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043" r="-19043"/>
          <a:stretch>
            <a:fillRect/>
          </a:stretch>
        </p:blipFill>
        <p:spPr/>
      </p:pic>
      <p:sp>
        <p:nvSpPr>
          <p:cNvPr id="7" name="Segnaposto contenuto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it-IT" b="1" dirty="0" smtClean="0"/>
              <a:t>Ruolo</a:t>
            </a:r>
            <a:r>
              <a:rPr lang="it-IT" dirty="0" smtClean="0"/>
              <a:t>: mandante</a:t>
            </a:r>
          </a:p>
          <a:p>
            <a:r>
              <a:rPr lang="it-IT" b="1" dirty="0" smtClean="0"/>
              <a:t>Caratteristiche</a:t>
            </a:r>
            <a:r>
              <a:rPr lang="it-IT" dirty="0" smtClean="0"/>
              <a:t>: Esigente, Prudente, Attenta, generosa, autorevolezza, matura e responsabile</a:t>
            </a:r>
          </a:p>
          <a:p>
            <a:r>
              <a:rPr lang="it-IT" b="1" dirty="0" smtClean="0"/>
              <a:t>Sviluppo</a:t>
            </a:r>
            <a:r>
              <a:rPr lang="it-IT" dirty="0" smtClean="0"/>
              <a:t>: idem</a:t>
            </a:r>
          </a:p>
          <a:p>
            <a:r>
              <a:rPr lang="it-IT" b="1" dirty="0" smtClean="0"/>
              <a:t>Metafora</a:t>
            </a:r>
            <a:r>
              <a:rPr lang="it-IT" dirty="0" smtClean="0"/>
              <a:t>: Saggezza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0750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 smtClean="0"/>
              <a:t>INFRAZIONE DEL DIVIETO E PRESENTAZIONE DELL’ANTAGONISTA</a:t>
            </a:r>
            <a:endParaRPr lang="it-IT" sz="2000" dirty="0"/>
          </a:p>
        </p:txBody>
      </p:sp>
      <p:pic>
        <p:nvPicPr>
          <p:cNvPr id="6" name="Segnaposto contenuto 5" descr="20161215_115327.jp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76" b="539"/>
          <a:stretch/>
        </p:blipFill>
        <p:spPr>
          <a:xfrm rot="240000">
            <a:off x="2184400" y="666750"/>
            <a:ext cx="4772025" cy="3598863"/>
          </a:xfrm>
        </p:spPr>
      </p:pic>
      <p:sp>
        <p:nvSpPr>
          <p:cNvPr id="3" name="Segnaposto contenuto 2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131598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sz="2400" dirty="0"/>
              <a:t>Mentre stava camminando, Cappuccetto vide dei bellissimi fiori e incominciò a raccoglierli per la nonna. </a:t>
            </a:r>
          </a:p>
          <a:p>
            <a:pPr algn="just"/>
            <a:r>
              <a:rPr lang="it-IT" sz="2400" dirty="0"/>
              <a:t>Dimenticando il divieto della mamma, entrò nel bosco e incontrò un </a:t>
            </a:r>
            <a:r>
              <a:rPr lang="it-IT" sz="2400" dirty="0" smtClean="0">
                <a:hlinkClick r:id="rId3" action="ppaction://hlinksldjump"/>
              </a:rPr>
              <a:t>lupo</a:t>
            </a:r>
            <a:r>
              <a:rPr lang="it-IT" sz="2400" dirty="0" smtClean="0"/>
              <a:t>… </a:t>
            </a:r>
            <a:endParaRPr lang="it-IT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0262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lupo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b="1" dirty="0" smtClean="0"/>
              <a:t>Ruolo</a:t>
            </a:r>
            <a:r>
              <a:rPr lang="it-IT" dirty="0" smtClean="0"/>
              <a:t>: antagonista</a:t>
            </a:r>
          </a:p>
          <a:p>
            <a:r>
              <a:rPr lang="it-IT" b="1" dirty="0" smtClean="0"/>
              <a:t>Caratteristiche</a:t>
            </a:r>
            <a:r>
              <a:rPr lang="it-IT" dirty="0" smtClean="0"/>
              <a:t>: astuto, affamato, perfido e cattivo, bugiardo, senza scrupoli</a:t>
            </a:r>
          </a:p>
          <a:p>
            <a:r>
              <a:rPr lang="it-IT" b="1" dirty="0" smtClean="0"/>
              <a:t>Sviluppo</a:t>
            </a:r>
            <a:r>
              <a:rPr lang="it-IT" dirty="0" smtClean="0"/>
              <a:t>: «il lupo perde il pelo ma non il vizio…», si è pentito?</a:t>
            </a:r>
          </a:p>
          <a:p>
            <a:r>
              <a:rPr lang="it-IT" b="1" dirty="0" smtClean="0"/>
              <a:t>Metafora</a:t>
            </a:r>
            <a:r>
              <a:rPr lang="it-IT" dirty="0" smtClean="0"/>
              <a:t>: la cattiveria e i pericoli che ci sono nel mondo </a:t>
            </a:r>
            <a:endParaRPr lang="it-IT" dirty="0"/>
          </a:p>
        </p:txBody>
      </p:sp>
      <p:pic>
        <p:nvPicPr>
          <p:cNvPr id="8" name="Segnaposto contenuto 4" descr="Lupo-cattivo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t="-16777" b="-167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63571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8489" y="4427044"/>
            <a:ext cx="7767021" cy="644729"/>
          </a:xfrm>
        </p:spPr>
        <p:txBody>
          <a:bodyPr/>
          <a:lstStyle/>
          <a:p>
            <a:r>
              <a:rPr lang="it-IT" dirty="0" smtClean="0"/>
              <a:t>INGANNO E DANNEGGIAMENTO</a:t>
            </a:r>
            <a:endParaRPr lang="it-IT" dirty="0"/>
          </a:p>
        </p:txBody>
      </p:sp>
      <p:pic>
        <p:nvPicPr>
          <p:cNvPr id="6" name="Segnaposto immagine 5" descr="20161215_164735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>
          <a:xfrm rot="240000">
            <a:off x="641649" y="322251"/>
            <a:ext cx="4772156" cy="3598016"/>
          </a:xfrm>
        </p:spPr>
      </p:pic>
      <p:sp>
        <p:nvSpPr>
          <p:cNvPr id="3" name="Segnaposto contenuto 2"/>
          <p:cNvSpPr>
            <a:spLocks noGrp="1"/>
          </p:cNvSpPr>
          <p:nvPr>
            <p:ph type="body" sz="half" idx="2"/>
          </p:nvPr>
        </p:nvSpPr>
        <p:spPr>
          <a:xfrm>
            <a:off x="688489" y="5071773"/>
            <a:ext cx="7756264" cy="164108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it-IT" dirty="0" smtClean="0"/>
              <a:t>… che </a:t>
            </a:r>
            <a:r>
              <a:rPr lang="it-IT" dirty="0"/>
              <a:t>le disse:</a:t>
            </a:r>
          </a:p>
          <a:p>
            <a:pPr marL="0" indent="0" algn="just">
              <a:buNone/>
            </a:pPr>
            <a:r>
              <a:rPr lang="it-IT" dirty="0"/>
              <a:t>- Bambina dove vai?</a:t>
            </a:r>
          </a:p>
          <a:p>
            <a:pPr marL="0" indent="0" algn="just">
              <a:buNone/>
            </a:pPr>
            <a:r>
              <a:rPr lang="it-IT" dirty="0" smtClean="0"/>
              <a:t>- A </a:t>
            </a:r>
            <a:r>
              <a:rPr lang="it-IT" dirty="0"/>
              <a:t>casa della mia nonnina che è </a:t>
            </a:r>
            <a:r>
              <a:rPr lang="it-IT" dirty="0" smtClean="0"/>
              <a:t>ammalata</a:t>
            </a:r>
          </a:p>
          <a:p>
            <a:pPr marL="285750" indent="-285750" algn="just">
              <a:buFontTx/>
              <a:buChar char="-"/>
            </a:pPr>
            <a:r>
              <a:rPr lang="it-IT" dirty="0" smtClean="0"/>
              <a:t>Facciamo </a:t>
            </a:r>
            <a:r>
              <a:rPr lang="it-IT" dirty="0"/>
              <a:t>una gara? – chiese il lupo – Ti darò un vantaggio: tu andrai per il tragitto più breve e io farò quello più lungo</a:t>
            </a:r>
            <a:r>
              <a:rPr lang="it-IT" dirty="0" smtClean="0"/>
              <a:t>.</a:t>
            </a:r>
          </a:p>
          <a:p>
            <a:pPr marL="285750" indent="-285750" algn="just">
              <a:buFontTx/>
              <a:buChar char="-"/>
            </a:pPr>
            <a:r>
              <a:rPr lang="it-IT" dirty="0"/>
              <a:t>E così il lupo scappò via, raggiunse la casa della nonna, se la mangiò e si travestì da vecchina.</a:t>
            </a:r>
          </a:p>
          <a:p>
            <a:pPr marL="285750" indent="-285750" algn="just">
              <a:buFontTx/>
              <a:buChar char="-"/>
            </a:pPr>
            <a:endParaRPr lang="it-IT" dirty="0"/>
          </a:p>
          <a:p>
            <a:pPr algn="just"/>
            <a:endParaRPr lang="it-IT" dirty="0"/>
          </a:p>
        </p:txBody>
      </p:sp>
      <p:pic>
        <p:nvPicPr>
          <p:cNvPr id="7" name="Segnaposto immagine 9" descr="c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67889">
            <a:off x="5198698" y="1452290"/>
            <a:ext cx="3456384" cy="26339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82255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PUNIZIONE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it-IT" dirty="0"/>
              <a:t>Quando Cappuccetto arrivò, bussò alla porta:</a:t>
            </a:r>
          </a:p>
          <a:p>
            <a:r>
              <a:rPr lang="it-IT" dirty="0"/>
              <a:t>- Chi è? - disse il lupo.</a:t>
            </a:r>
          </a:p>
          <a:p>
            <a:r>
              <a:rPr lang="it-IT" dirty="0"/>
              <a:t>- Sono io, Cappuccetto Rosso!</a:t>
            </a:r>
          </a:p>
          <a:p>
            <a:r>
              <a:rPr lang="it-IT" dirty="0"/>
              <a:t>- Entra, entra, nipotina mia.</a:t>
            </a:r>
          </a:p>
          <a:p>
            <a:r>
              <a:rPr lang="it-IT" dirty="0"/>
              <a:t>Quando Cappuccetto vide la nonna, esclamò:</a:t>
            </a:r>
          </a:p>
          <a:p>
            <a:r>
              <a:rPr lang="it-IT" dirty="0"/>
              <a:t>- Nonna, che occhi grandi che hai!</a:t>
            </a:r>
          </a:p>
          <a:p>
            <a:r>
              <a:rPr lang="it-IT" dirty="0"/>
              <a:t>- È per vederti meglio. – disse il lupo</a:t>
            </a:r>
          </a:p>
          <a:p>
            <a:r>
              <a:rPr lang="it-IT" dirty="0"/>
              <a:t>- Nonnina, nonnina, che orecchie grandi che hai!</a:t>
            </a:r>
          </a:p>
          <a:p>
            <a:r>
              <a:rPr lang="it-IT" dirty="0"/>
              <a:t>- È per sentirti meglio.</a:t>
            </a:r>
          </a:p>
          <a:p>
            <a:r>
              <a:rPr lang="it-IT" dirty="0"/>
              <a:t>- E che naso grande!</a:t>
            </a:r>
          </a:p>
          <a:p>
            <a:r>
              <a:rPr lang="it-IT" dirty="0"/>
              <a:t>- È per sentire meglio il tuo profumo. – rispose spazientito il lupo.</a:t>
            </a:r>
          </a:p>
          <a:p>
            <a:r>
              <a:rPr lang="it-IT" dirty="0"/>
              <a:t>- E che bocca grande che hai!!</a:t>
            </a:r>
          </a:p>
          <a:p>
            <a:r>
              <a:rPr lang="it-IT" dirty="0"/>
              <a:t>- È per MANGIARTI MEGLIO! </a:t>
            </a:r>
            <a:endParaRPr lang="it-IT" dirty="0" smtClean="0"/>
          </a:p>
          <a:p>
            <a:r>
              <a:rPr lang="it-IT" dirty="0"/>
              <a:t>e il lupo balzò sulla bambina e se la mangiò.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Segnaposto contenuto 4" descr="20161215_120402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058" b="-180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59525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 smtClean="0"/>
              <a:t>SALVATAGGIO -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/>
              <a:t>PRESENTAZIONE </a:t>
            </a:r>
            <a:r>
              <a:rPr lang="it-IT" sz="2400" dirty="0" smtClean="0"/>
              <a:t>AIUTANTE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type="body" sz="half" idx="2"/>
          </p:nvPr>
        </p:nvSpPr>
        <p:spPr>
          <a:xfrm>
            <a:off x="688489" y="5324305"/>
            <a:ext cx="7756264" cy="1352265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2800" dirty="0"/>
              <a:t>Un </a:t>
            </a:r>
            <a:r>
              <a:rPr lang="it-IT" sz="2800" dirty="0">
                <a:hlinkClick r:id="rId2" action="ppaction://hlinksldjump"/>
              </a:rPr>
              <a:t>cacciatore </a:t>
            </a:r>
            <a:r>
              <a:rPr lang="it-IT" sz="2800" dirty="0" smtClean="0">
                <a:hlinkClick r:id="rId2" action="ppaction://hlinksldjump"/>
              </a:rPr>
              <a:t> </a:t>
            </a:r>
            <a:r>
              <a:rPr lang="it-IT" sz="2800" dirty="0" smtClean="0"/>
              <a:t>che </a:t>
            </a:r>
            <a:r>
              <a:rPr lang="it-IT" sz="2800" dirty="0"/>
              <a:t>passava di là, sentì </a:t>
            </a:r>
            <a:r>
              <a:rPr lang="it-IT" sz="2800" dirty="0" smtClean="0"/>
              <a:t>russare forte la nonna, così </a:t>
            </a:r>
            <a:r>
              <a:rPr lang="it-IT" sz="2800" dirty="0"/>
              <a:t>entrò in casa ma vi trovò </a:t>
            </a:r>
            <a:r>
              <a:rPr lang="it-IT" sz="2800" dirty="0" smtClean="0"/>
              <a:t>un lupo che dormiva.</a:t>
            </a:r>
            <a:endParaRPr lang="it-IT" sz="2800" dirty="0"/>
          </a:p>
          <a:p>
            <a:endParaRPr lang="it-IT" dirty="0"/>
          </a:p>
        </p:txBody>
      </p:sp>
      <p:pic>
        <p:nvPicPr>
          <p:cNvPr id="7" name="Segnaposto contenuto 4" descr="20161215_124623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37" r="-6637"/>
          <a:stretch>
            <a:fillRect/>
          </a:stretch>
        </p:blipFill>
        <p:spPr>
          <a:xfrm rot="240000">
            <a:off x="2184400" y="666750"/>
            <a:ext cx="4772025" cy="3598863"/>
          </a:xfrm>
        </p:spPr>
      </p:pic>
    </p:spTree>
    <p:extLst>
      <p:ext uri="{BB962C8B-B14F-4D97-AF65-F5344CB8AC3E}">
        <p14:creationId xmlns:p14="http://schemas.microsoft.com/office/powerpoint/2010/main" val="18744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Cacciatore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it-IT" b="1" dirty="0" smtClean="0"/>
              <a:t>Ruolo</a:t>
            </a:r>
            <a:r>
              <a:rPr lang="it-IT" dirty="0" smtClean="0"/>
              <a:t>: aiutante</a:t>
            </a:r>
          </a:p>
          <a:p>
            <a:r>
              <a:rPr lang="it-IT" b="1" dirty="0" smtClean="0"/>
              <a:t>Caratteristiche</a:t>
            </a:r>
            <a:r>
              <a:rPr lang="it-IT" dirty="0" smtClean="0"/>
              <a:t>: buono, forte, coraggioso, eroico, intelligente</a:t>
            </a:r>
          </a:p>
          <a:p>
            <a:r>
              <a:rPr lang="it-IT" b="1" dirty="0" smtClean="0"/>
              <a:t>Sviluppo</a:t>
            </a:r>
            <a:r>
              <a:rPr lang="it-IT" dirty="0" smtClean="0"/>
              <a:t>: -</a:t>
            </a:r>
          </a:p>
          <a:p>
            <a:r>
              <a:rPr lang="it-IT" b="1" dirty="0" smtClean="0"/>
              <a:t>Metafora</a:t>
            </a:r>
            <a:r>
              <a:rPr lang="it-IT" dirty="0" smtClean="0"/>
              <a:t>: l’adulto che interviene per risolvere i problemi</a:t>
            </a:r>
            <a:endParaRPr lang="it-IT" dirty="0"/>
          </a:p>
        </p:txBody>
      </p:sp>
      <p:pic>
        <p:nvPicPr>
          <p:cNvPr id="8" name="Segnaposto contenuto 4" descr="20161215_115351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51" r="-14551"/>
          <a:stretch/>
        </p:blipFill>
        <p:spPr/>
      </p:pic>
    </p:spTree>
    <p:extLst>
      <p:ext uri="{BB962C8B-B14F-4D97-AF65-F5344CB8AC3E}">
        <p14:creationId xmlns:p14="http://schemas.microsoft.com/office/powerpoint/2010/main" val="4177472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b="1" dirty="0"/>
              <a:t>CANCELLAZIONE DEL </a:t>
            </a:r>
            <a:r>
              <a:rPr lang="it-IT" sz="2400" b="1" dirty="0" smtClean="0"/>
              <a:t>DANNEGGIAMENTO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1406694"/>
          </a:xfrm>
        </p:spPr>
        <p:txBody>
          <a:bodyPr/>
          <a:lstStyle/>
          <a:p>
            <a:pPr algn="just"/>
            <a:r>
              <a:rPr lang="it-IT" sz="2800" dirty="0"/>
              <a:t>P</a:t>
            </a:r>
            <a:r>
              <a:rPr lang="it-IT" sz="2800" dirty="0" smtClean="0"/>
              <a:t>rese </a:t>
            </a:r>
            <a:r>
              <a:rPr lang="it-IT" sz="2800" dirty="0"/>
              <a:t>il suo coltello e gli tagliò la pancia dalla quale uscì la nonna e Cappuccetto, ancora vive.</a:t>
            </a:r>
          </a:p>
          <a:p>
            <a:endParaRPr lang="it-IT" dirty="0"/>
          </a:p>
        </p:txBody>
      </p:sp>
      <p:pic>
        <p:nvPicPr>
          <p:cNvPr id="8" name="Segnaposto contenuto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49" r="-1754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09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731" y="4372990"/>
            <a:ext cx="7767021" cy="644729"/>
          </a:xfrm>
        </p:spPr>
        <p:txBody>
          <a:bodyPr/>
          <a:lstStyle/>
          <a:p>
            <a:r>
              <a:rPr lang="it-IT" sz="2400" b="1" dirty="0"/>
              <a:t>PUNIZIONE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 smtClean="0"/>
              <a:t>DELL’ANTAGONISTA</a:t>
            </a:r>
            <a:endParaRPr lang="it-IT" sz="2400" dirty="0"/>
          </a:p>
        </p:txBody>
      </p:sp>
      <p:pic>
        <p:nvPicPr>
          <p:cNvPr id="5" name="Segnaposto contenuto 4" descr="20161215_115405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>
          <a:xfrm rot="240000">
            <a:off x="897589" y="550347"/>
            <a:ext cx="3185045" cy="2401397"/>
          </a:xfrm>
        </p:spPr>
      </p:pic>
      <p:sp>
        <p:nvSpPr>
          <p:cNvPr id="3" name="Segnaposto contenuto 2"/>
          <p:cNvSpPr>
            <a:spLocks noGrp="1"/>
          </p:cNvSpPr>
          <p:nvPr>
            <p:ph type="body" sz="half" idx="2"/>
          </p:nvPr>
        </p:nvSpPr>
        <p:spPr>
          <a:xfrm>
            <a:off x="688489" y="5017719"/>
            <a:ext cx="7756264" cy="184028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sz="2800" dirty="0"/>
              <a:t>Il cacciatore riempì la pancia del lupo con le pietre, ricucì tutto e fuggì insieme alla bambina e alla nonna (RITORNO</a:t>
            </a:r>
            <a:r>
              <a:rPr lang="it-IT" sz="2800" dirty="0" smtClean="0"/>
              <a:t>).</a:t>
            </a:r>
          </a:p>
          <a:p>
            <a:pPr algn="just"/>
            <a:r>
              <a:rPr lang="it-IT" sz="2800" dirty="0"/>
              <a:t>Dopo un po’ il lupo si </a:t>
            </a:r>
            <a:r>
              <a:rPr lang="it-IT" sz="2800" dirty="0" smtClean="0"/>
              <a:t>svegliò, la </a:t>
            </a:r>
            <a:r>
              <a:rPr lang="it-IT" sz="2800" dirty="0"/>
              <a:t>pancia pesava così tanto che </a:t>
            </a:r>
            <a:r>
              <a:rPr lang="it-IT" sz="2800" dirty="0" smtClean="0"/>
              <a:t>cadde a terra e morì.</a:t>
            </a:r>
            <a:endParaRPr lang="it-IT" sz="2800" dirty="0"/>
          </a:p>
          <a:p>
            <a:endParaRPr lang="it-IT" dirty="0"/>
          </a:p>
        </p:txBody>
      </p:sp>
      <p:pic>
        <p:nvPicPr>
          <p:cNvPr id="6" name="Segnaposto 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3" r="30379" b="12883"/>
          <a:stretch/>
        </p:blipFill>
        <p:spPr>
          <a:xfrm rot="240000">
            <a:off x="5454842" y="1714414"/>
            <a:ext cx="2311756" cy="20937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99245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LIETO FINE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/>
              <a:t>Cappuccetto dopo questa brutta esperienza, imparò la lezione e non disobbedì mai più alla sua mamma.</a:t>
            </a:r>
          </a:p>
          <a:p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433" y="2730620"/>
            <a:ext cx="1712834" cy="2895361"/>
          </a:xfrm>
        </p:spPr>
      </p:pic>
    </p:spTree>
    <p:extLst>
      <p:ext uri="{BB962C8B-B14F-4D97-AF65-F5344CB8AC3E}">
        <p14:creationId xmlns:p14="http://schemas.microsoft.com/office/powerpoint/2010/main" val="3228128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Versione originale: Charles </a:t>
            </a:r>
            <a:r>
              <a:rPr lang="it-IT" dirty="0" err="1" smtClean="0"/>
              <a:t>Perrault</a:t>
            </a:r>
            <a:r>
              <a:rPr lang="it-IT" dirty="0" smtClean="0"/>
              <a:t> 1697 nella Raccolta «I Racconti di Mamma Oca»</a:t>
            </a:r>
          </a:p>
          <a:p>
            <a:r>
              <a:rPr lang="it-IT" dirty="0" smtClean="0"/>
              <a:t>Versione dei fratelli Grimm 1822 nella Raccolta «Fiabe per bambini»</a:t>
            </a:r>
          </a:p>
          <a:p>
            <a:r>
              <a:rPr lang="it-IT" dirty="0" smtClean="0"/>
              <a:t>Versione di Carlo Collodi 1875</a:t>
            </a:r>
          </a:p>
          <a:p>
            <a:r>
              <a:rPr lang="it-IT" dirty="0" smtClean="0"/>
              <a:t>Versione Angela Carter 1979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versioni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216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 smtClean="0"/>
              <a:t>Uno studioso russo del ‘900, dopo aver letto un numero cospicuo di fiabe, ha individuato i personaggi e le situazioni tipiche presenti nei racconti.</a:t>
            </a:r>
          </a:p>
          <a:p>
            <a:r>
              <a:rPr lang="it-IT" dirty="0" smtClean="0"/>
              <a:t>Personaggi:</a:t>
            </a:r>
          </a:p>
          <a:p>
            <a:pPr lvl="1"/>
            <a:r>
              <a:rPr lang="it-IT" dirty="0" smtClean="0"/>
              <a:t>Protagonista: l’eroe della fiaba</a:t>
            </a:r>
          </a:p>
          <a:p>
            <a:pPr lvl="1"/>
            <a:r>
              <a:rPr lang="it-IT" dirty="0"/>
              <a:t>L'antagonista: colui che lotta contro l'eroe.</a:t>
            </a:r>
          </a:p>
          <a:p>
            <a:pPr lvl="1"/>
            <a:r>
              <a:rPr lang="it-IT" dirty="0"/>
              <a:t>Il mandante: il personaggio che </a:t>
            </a:r>
            <a:r>
              <a:rPr lang="it-IT" dirty="0" smtClean="0"/>
              <a:t>manda </a:t>
            </a:r>
            <a:r>
              <a:rPr lang="it-IT" dirty="0"/>
              <a:t>via l'eroe.</a:t>
            </a:r>
          </a:p>
          <a:p>
            <a:pPr lvl="1"/>
            <a:r>
              <a:rPr lang="it-IT" dirty="0"/>
              <a:t>L'aiutante (magico): la persona che aiuta l'eroe nella sua ricerca.</a:t>
            </a:r>
          </a:p>
          <a:p>
            <a:pPr lvl="1"/>
            <a:r>
              <a:rPr lang="it-IT" dirty="0"/>
              <a:t>La principessa o il </a:t>
            </a:r>
            <a:r>
              <a:rPr lang="it-IT" dirty="0" smtClean="0"/>
              <a:t>premio</a:t>
            </a:r>
            <a:r>
              <a:rPr lang="it-IT" dirty="0"/>
              <a:t>.</a:t>
            </a:r>
            <a:endParaRPr lang="it-IT" dirty="0" smtClean="0"/>
          </a:p>
          <a:p>
            <a:pPr lvl="1"/>
            <a:r>
              <a:rPr lang="it-IT" dirty="0" smtClean="0"/>
              <a:t>Il </a:t>
            </a:r>
            <a:r>
              <a:rPr lang="it-IT" dirty="0"/>
              <a:t>padre di lei: colui che fornisce gli incarichi </a:t>
            </a:r>
            <a:r>
              <a:rPr lang="it-IT" dirty="0" smtClean="0"/>
              <a:t>all'eroe</a:t>
            </a:r>
          </a:p>
          <a:p>
            <a:pPr lvl="1"/>
            <a:r>
              <a:rPr lang="it-IT" dirty="0" smtClean="0"/>
              <a:t>Il </a:t>
            </a:r>
            <a:r>
              <a:rPr lang="it-IT" dirty="0"/>
              <a:t>donatore: il personaggio che prepara l'eroe o gli fornisce l'oggetto magico</a:t>
            </a:r>
            <a:r>
              <a:rPr lang="it-IT" dirty="0" smtClean="0"/>
              <a:t>.</a:t>
            </a:r>
            <a:endParaRPr lang="it-IT" dirty="0"/>
          </a:p>
          <a:p>
            <a:pPr lvl="1"/>
            <a:r>
              <a:rPr lang="it-IT" dirty="0"/>
              <a:t>Il falso eroe: la persona che si prende il merito delle azioni dell'eroe o cerca di sposare la principessa.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Propp</a:t>
            </a:r>
            <a:r>
              <a:rPr lang="it-IT" dirty="0" smtClean="0"/>
              <a:t> – I personaggi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27252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dirty="0" smtClean="0"/>
              <a:t>Allontanamento: l’eroe o un parente </a:t>
            </a:r>
            <a:r>
              <a:rPr lang="it-IT" dirty="0"/>
              <a:t>che egli dovrà salvare in seguito</a:t>
            </a:r>
            <a:r>
              <a:rPr lang="it-IT" dirty="0" smtClean="0"/>
              <a:t> lascia </a:t>
            </a:r>
            <a:r>
              <a:rPr lang="it-IT" dirty="0"/>
              <a:t>la sicurezza del suo ambiente domestico </a:t>
            </a:r>
            <a:endParaRPr lang="it-IT" dirty="0" smtClean="0"/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Divieto: All'eroe </a:t>
            </a:r>
            <a:r>
              <a:rPr lang="it-IT" dirty="0"/>
              <a:t>viene </a:t>
            </a:r>
            <a:r>
              <a:rPr lang="it-IT" dirty="0" smtClean="0"/>
              <a:t>proibito </a:t>
            </a:r>
            <a:r>
              <a:rPr lang="it-IT" dirty="0"/>
              <a:t>di andare in un determinato luogo, o di compiere una precisa </a:t>
            </a:r>
            <a:r>
              <a:rPr lang="it-IT" dirty="0" smtClean="0"/>
              <a:t>azione</a:t>
            </a:r>
            <a:endParaRPr lang="it-IT" dirty="0"/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Infrazione: </a:t>
            </a:r>
            <a:r>
              <a:rPr lang="it-IT" dirty="0"/>
              <a:t>l'eroe infrange il divieto che gli era stato imposto, l'antagonista entra nella storia.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Ricognizione: la </a:t>
            </a:r>
            <a:r>
              <a:rPr lang="it-IT" dirty="0"/>
              <a:t>vittima </a:t>
            </a:r>
            <a:r>
              <a:rPr lang="it-IT" dirty="0" smtClean="0"/>
              <a:t>o l’antagonista compie ricerche </a:t>
            </a:r>
            <a:r>
              <a:rPr lang="it-IT" dirty="0"/>
              <a:t>sull'eroe</a:t>
            </a:r>
            <a:r>
              <a:rPr lang="it-IT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Ottenimento: Le </a:t>
            </a:r>
            <a:r>
              <a:rPr lang="it-IT" dirty="0"/>
              <a:t>ricerche dell'antagonista vanno a buon </a:t>
            </a:r>
            <a:r>
              <a:rPr lang="it-IT" dirty="0" smtClean="0"/>
              <a:t>fine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Raggiro: L'antagonista, </a:t>
            </a:r>
            <a:r>
              <a:rPr lang="it-IT" dirty="0"/>
              <a:t>sotto mentite spoglie </a:t>
            </a:r>
            <a:r>
              <a:rPr lang="it-IT" dirty="0" smtClean="0"/>
              <a:t>inganna la vittima per ottenerne la fiducia.</a:t>
            </a:r>
            <a:endParaRPr lang="it-IT" dirty="0"/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Connivenza: </a:t>
            </a:r>
            <a:r>
              <a:rPr lang="it-IT" dirty="0"/>
              <a:t>l'inganno perpetrato ai danni della vittima è andato a buon fine, </a:t>
            </a:r>
            <a:r>
              <a:rPr lang="it-IT" dirty="0" smtClean="0"/>
              <a:t>e la vittima e/o </a:t>
            </a:r>
            <a:r>
              <a:rPr lang="it-IT" dirty="0"/>
              <a:t>l'eroe </a:t>
            </a:r>
            <a:r>
              <a:rPr lang="it-IT" dirty="0" smtClean="0"/>
              <a:t>è </a:t>
            </a:r>
            <a:r>
              <a:rPr lang="it-IT" dirty="0"/>
              <a:t>ora impegnata ad aiutare il proprio nemico.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Danneggiamento </a:t>
            </a:r>
            <a:r>
              <a:rPr lang="it-IT" dirty="0"/>
              <a:t>o </a:t>
            </a:r>
            <a:r>
              <a:rPr lang="it-IT" dirty="0" smtClean="0"/>
              <a:t>Mancanza: L'antagonista </a:t>
            </a:r>
            <a:r>
              <a:rPr lang="it-IT" dirty="0"/>
              <a:t>danneggia/ferisce un membro della famiglia </a:t>
            </a:r>
            <a:r>
              <a:rPr lang="it-IT" dirty="0" smtClean="0"/>
              <a:t>dell'eroe o si rende </a:t>
            </a:r>
            <a:r>
              <a:rPr lang="it-IT" dirty="0"/>
              <a:t>conto che gli manca qualcosa, che ha un desiderio da </a:t>
            </a:r>
            <a:r>
              <a:rPr lang="it-IT" dirty="0" smtClean="0"/>
              <a:t>realizzare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Mediazione: l'eroe </a:t>
            </a:r>
            <a:r>
              <a:rPr lang="it-IT" dirty="0"/>
              <a:t>viene ora a conoscenza delle azioni dell'antagonista e prende atto della </a:t>
            </a:r>
            <a:r>
              <a:rPr lang="it-IT" dirty="0" smtClean="0"/>
              <a:t>mancanza</a:t>
            </a:r>
            <a:endParaRPr lang="it-IT" dirty="0"/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Consenso: L'eroe </a:t>
            </a:r>
            <a:r>
              <a:rPr lang="it-IT" dirty="0"/>
              <a:t>decide/accetta di ribellarsi, agendo in un modo che servirà a porre fine alla </a:t>
            </a:r>
            <a:r>
              <a:rPr lang="it-IT" dirty="0" smtClean="0"/>
              <a:t>mancanza e a </a:t>
            </a:r>
            <a:r>
              <a:rPr lang="it-IT" dirty="0"/>
              <a:t>salvare coloro che sono stati catturati ed a sconfiggere l'antagonista.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Propp</a:t>
            </a:r>
            <a:r>
              <a:rPr lang="it-IT" dirty="0" smtClean="0"/>
              <a:t> – Le funzioni 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92452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rabicPeriod" startAt="11"/>
            </a:pPr>
            <a:r>
              <a:rPr lang="it-IT" dirty="0" smtClean="0"/>
              <a:t>Partenza: L'eroe </a:t>
            </a:r>
            <a:r>
              <a:rPr lang="it-IT" dirty="0"/>
              <a:t>lascia la sua abitazione.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it-IT" dirty="0" smtClean="0"/>
              <a:t>Funzione </a:t>
            </a:r>
            <a:r>
              <a:rPr lang="it-IT" dirty="0"/>
              <a:t>del </a:t>
            </a:r>
            <a:r>
              <a:rPr lang="it-IT" dirty="0" smtClean="0"/>
              <a:t>donatore: Prima </a:t>
            </a:r>
            <a:r>
              <a:rPr lang="it-IT" dirty="0"/>
              <a:t>di ricevere aiuto </a:t>
            </a:r>
            <a:r>
              <a:rPr lang="it-IT" dirty="0" smtClean="0"/>
              <a:t>l'eroe </a:t>
            </a:r>
            <a:r>
              <a:rPr lang="it-IT" dirty="0"/>
              <a:t>viene messo alla </a:t>
            </a:r>
            <a:r>
              <a:rPr lang="it-IT" dirty="0" smtClean="0"/>
              <a:t>prova</a:t>
            </a:r>
            <a:endParaRPr lang="it-IT" dirty="0"/>
          </a:p>
          <a:p>
            <a:pPr marL="457200" indent="-457200">
              <a:buFont typeface="+mj-lt"/>
              <a:buAutoNum type="arabicPeriod" startAt="11"/>
            </a:pPr>
            <a:r>
              <a:rPr lang="it-IT" dirty="0" smtClean="0"/>
              <a:t>Reazione dell'eroe: L'eroe supera/fallisce </a:t>
            </a:r>
            <a:r>
              <a:rPr lang="it-IT" dirty="0"/>
              <a:t>la </a:t>
            </a:r>
            <a:r>
              <a:rPr lang="it-IT" dirty="0" smtClean="0"/>
              <a:t>prova…</a:t>
            </a:r>
            <a:endParaRPr lang="it-IT" dirty="0"/>
          </a:p>
          <a:p>
            <a:pPr marL="457200" indent="-457200">
              <a:buFont typeface="+mj-lt"/>
              <a:buAutoNum type="arabicPeriod" startAt="11"/>
            </a:pPr>
            <a:r>
              <a:rPr lang="it-IT" dirty="0" smtClean="0"/>
              <a:t>Fornitura </a:t>
            </a:r>
            <a:r>
              <a:rPr lang="it-IT" dirty="0"/>
              <a:t>dell'oggetto </a:t>
            </a:r>
            <a:r>
              <a:rPr lang="it-IT" dirty="0" smtClean="0"/>
              <a:t>magico: l’eroe </a:t>
            </a:r>
            <a:r>
              <a:rPr lang="it-IT" dirty="0"/>
              <a:t>acquisisce l'uso di un agente </a:t>
            </a:r>
            <a:r>
              <a:rPr lang="it-IT" dirty="0" smtClean="0"/>
              <a:t>magico</a:t>
            </a:r>
            <a:endParaRPr lang="it-IT" dirty="0"/>
          </a:p>
          <a:p>
            <a:pPr marL="457200" indent="-457200">
              <a:buFont typeface="+mj-lt"/>
              <a:buAutoNum type="arabicPeriod" startAt="11"/>
            </a:pPr>
            <a:r>
              <a:rPr lang="it-IT" dirty="0" smtClean="0"/>
              <a:t>Trasferimento: L'eroe </a:t>
            </a:r>
            <a:r>
              <a:rPr lang="it-IT" dirty="0"/>
              <a:t>viene condotto nel luogo in cui si trova l'oggetto delle sue ricerche, o comunque gli viene indicata la strada.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it-IT" dirty="0" smtClean="0"/>
              <a:t>Lotta: L'eroe </a:t>
            </a:r>
            <a:r>
              <a:rPr lang="it-IT" dirty="0"/>
              <a:t>e l'antagonista combattono direttamente.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it-IT" dirty="0" smtClean="0"/>
              <a:t>Marchiatura: All'eroe </a:t>
            </a:r>
            <a:r>
              <a:rPr lang="it-IT" dirty="0"/>
              <a:t>viene impresso un marchio: viene ferito, oppure riceve un anello od un altro oggetto caratterizzante.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it-IT" dirty="0" smtClean="0"/>
              <a:t>Vittoria: L'antagonista perde</a:t>
            </a:r>
            <a:endParaRPr lang="it-IT" dirty="0"/>
          </a:p>
          <a:p>
            <a:pPr marL="457200" indent="-457200">
              <a:buFont typeface="+mj-lt"/>
              <a:buAutoNum type="arabicPeriod" startAt="11"/>
            </a:pPr>
            <a:r>
              <a:rPr lang="it-IT" dirty="0" smtClean="0"/>
              <a:t>Rimozione: Viene </a:t>
            </a:r>
            <a:r>
              <a:rPr lang="it-IT" dirty="0"/>
              <a:t>posto rimedio al danno iniziale e si risolve la </a:t>
            </a:r>
            <a:r>
              <a:rPr lang="it-IT" dirty="0" smtClean="0"/>
              <a:t>mancanza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it-IT" dirty="0" smtClean="0"/>
              <a:t>Ritorno: L'eroe </a:t>
            </a:r>
            <a:r>
              <a:rPr lang="it-IT" dirty="0"/>
              <a:t>torna a casa.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it-IT" dirty="0" smtClean="0"/>
              <a:t>Persecuzione: L'eroe </a:t>
            </a:r>
            <a:r>
              <a:rPr lang="it-IT" dirty="0"/>
              <a:t>è perseguitato da qualcuno che attenta alla sua vita o al suo status.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it-IT" dirty="0" smtClean="0"/>
              <a:t>Salvataggio: l'eroe </a:t>
            </a:r>
            <a:r>
              <a:rPr lang="it-IT" dirty="0"/>
              <a:t>viene salvato dalla persecuzione: si nasconde o viene nascosto, si trasforma in maniera irriconoscibile, viene salvato da un attentato alla sua vita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Funzioni (continua)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2139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it-IT" dirty="0"/>
          </a:p>
          <a:p>
            <a:pPr marL="457200" indent="-457200">
              <a:buFont typeface="+mj-lt"/>
              <a:buAutoNum type="arabicPeriod" startAt="23"/>
            </a:pPr>
            <a:r>
              <a:rPr lang="it-IT" dirty="0" smtClean="0"/>
              <a:t>Arrivo </a:t>
            </a:r>
            <a:r>
              <a:rPr lang="it-IT" dirty="0"/>
              <a:t>in </a:t>
            </a:r>
            <a:r>
              <a:rPr lang="it-IT" dirty="0" smtClean="0"/>
              <a:t>incognito: L'eroe </a:t>
            </a:r>
            <a:r>
              <a:rPr lang="it-IT" dirty="0"/>
              <a:t>– mascherato ed irriconoscibile – torna a casa o arriva in un altro paese.</a:t>
            </a:r>
          </a:p>
          <a:p>
            <a:pPr marL="457200" indent="-457200">
              <a:buFont typeface="+mj-lt"/>
              <a:buAutoNum type="arabicPeriod" startAt="23"/>
            </a:pPr>
            <a:r>
              <a:rPr lang="it-IT" dirty="0" smtClean="0"/>
              <a:t>Pretese infondate: Un </a:t>
            </a:r>
            <a:r>
              <a:rPr lang="it-IT" dirty="0"/>
              <a:t>falso eroe cerca di prendere il posto di quello vero.</a:t>
            </a:r>
          </a:p>
          <a:p>
            <a:pPr marL="457200" indent="-457200">
              <a:buFont typeface="+mj-lt"/>
              <a:buAutoNum type="arabicPeriod" startAt="23"/>
            </a:pPr>
            <a:r>
              <a:rPr lang="it-IT" dirty="0" smtClean="0"/>
              <a:t>Prova: A </a:t>
            </a:r>
            <a:r>
              <a:rPr lang="it-IT" dirty="0"/>
              <a:t>questo punto, una prova di vario genere (un enigma da risolvere, una prova di forza, resistenza od abilità, un processo) viene presentata all'eroe.</a:t>
            </a:r>
          </a:p>
          <a:p>
            <a:pPr marL="457200" indent="-457200">
              <a:buFont typeface="+mj-lt"/>
              <a:buAutoNum type="arabicPeriod" startAt="23"/>
            </a:pPr>
            <a:r>
              <a:rPr lang="it-IT" dirty="0" smtClean="0"/>
              <a:t>Superamento: L'eroe </a:t>
            </a:r>
            <a:r>
              <a:rPr lang="it-IT" dirty="0"/>
              <a:t>supera la prova.</a:t>
            </a:r>
          </a:p>
          <a:p>
            <a:pPr marL="457200" indent="-457200">
              <a:buFont typeface="+mj-lt"/>
              <a:buAutoNum type="arabicPeriod" startAt="23"/>
            </a:pPr>
            <a:r>
              <a:rPr lang="it-IT" dirty="0" smtClean="0"/>
              <a:t>Identificazione: Grazie </a:t>
            </a:r>
            <a:r>
              <a:rPr lang="it-IT" dirty="0"/>
              <a:t>al marchio (o all'oggetto ricevuto), l'eroe viene riconosciuto.</a:t>
            </a:r>
          </a:p>
          <a:p>
            <a:pPr marL="457200" indent="-457200">
              <a:buFont typeface="+mj-lt"/>
              <a:buAutoNum type="arabicPeriod" startAt="23"/>
            </a:pPr>
            <a:r>
              <a:rPr lang="it-IT" dirty="0" smtClean="0"/>
              <a:t>Smascheramento: Il </a:t>
            </a:r>
            <a:r>
              <a:rPr lang="it-IT" dirty="0"/>
              <a:t>falso eroe o l'antagonista viene smascherato pubblicamente.</a:t>
            </a:r>
          </a:p>
          <a:p>
            <a:pPr marL="457200" indent="-457200">
              <a:buFont typeface="+mj-lt"/>
              <a:buAutoNum type="arabicPeriod" startAt="23"/>
            </a:pPr>
            <a:r>
              <a:rPr lang="it-IT" dirty="0" smtClean="0"/>
              <a:t>Trasfigurazione: L'eroe </a:t>
            </a:r>
            <a:r>
              <a:rPr lang="it-IT" dirty="0"/>
              <a:t>assume nuove sembianze (diventa bellissimo, viene guarito, gli vengono forniti nuovi indumenti).</a:t>
            </a:r>
          </a:p>
          <a:p>
            <a:pPr marL="457200" indent="-457200">
              <a:buFont typeface="+mj-lt"/>
              <a:buAutoNum type="arabicPeriod" startAt="23"/>
            </a:pPr>
            <a:r>
              <a:rPr lang="it-IT" dirty="0" smtClean="0"/>
              <a:t>Punizione: L'antagonista </a:t>
            </a:r>
            <a:r>
              <a:rPr lang="it-IT" dirty="0"/>
              <a:t>viene punito.</a:t>
            </a:r>
          </a:p>
          <a:p>
            <a:pPr marL="457200" indent="-457200">
              <a:buFont typeface="+mj-lt"/>
              <a:buAutoNum type="arabicPeriod" startAt="23"/>
            </a:pPr>
            <a:r>
              <a:rPr lang="it-IT" dirty="0" smtClean="0"/>
              <a:t>Matrimonio </a:t>
            </a:r>
            <a:r>
              <a:rPr lang="it-IT" dirty="0"/>
              <a:t>o </a:t>
            </a:r>
            <a:r>
              <a:rPr lang="it-IT" dirty="0" smtClean="0"/>
              <a:t>Incoronazione: L'eroe </a:t>
            </a:r>
            <a:r>
              <a:rPr lang="it-IT" dirty="0"/>
              <a:t>ottiene la ricompensa </a:t>
            </a:r>
            <a:r>
              <a:rPr lang="it-IT" dirty="0" smtClean="0"/>
              <a:t>finale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Funzioni (continua)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468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personaggi</a:t>
            </a:r>
            <a:endParaRPr lang="it-IT" dirty="0"/>
          </a:p>
        </p:txBody>
      </p:sp>
      <p:pic>
        <p:nvPicPr>
          <p:cNvPr id="4" name="Segnaposto immagine 4" descr="Cappuccetto-rosso-2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402" r="-34402"/>
          <a:stretch/>
        </p:blipFill>
        <p:spPr>
          <a:xfrm>
            <a:off x="688490" y="2570858"/>
            <a:ext cx="1750315" cy="1783806"/>
          </a:xfrm>
        </p:spPr>
      </p:pic>
      <p:pic>
        <p:nvPicPr>
          <p:cNvPr id="5" name="Segnaposto contenuto 7" descr="2s61tms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043" r="-19043"/>
          <a:stretch>
            <a:fillRect/>
          </a:stretch>
        </p:blipFill>
        <p:spPr>
          <a:xfrm>
            <a:off x="2275095" y="2403096"/>
            <a:ext cx="1914746" cy="1951568"/>
          </a:xfrm>
          <a:prstGeom prst="rect">
            <a:avLst/>
          </a:prstGeom>
        </p:spPr>
      </p:pic>
      <p:pic>
        <p:nvPicPr>
          <p:cNvPr id="6" name="Segnaposto contenuto 5" descr="20161215_115327.jpg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76" b="539"/>
          <a:stretch/>
        </p:blipFill>
        <p:spPr>
          <a:xfrm>
            <a:off x="6163310" y="3009104"/>
            <a:ext cx="1784187" cy="1345560"/>
          </a:xfrm>
          <a:prstGeom prst="rect">
            <a:avLst/>
          </a:prstGeom>
        </p:spPr>
      </p:pic>
      <p:pic>
        <p:nvPicPr>
          <p:cNvPr id="7" name="Segnaposto contenuto 4" descr="20161215_115351.jpg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51" r="-14551"/>
          <a:stretch/>
        </p:blipFill>
        <p:spPr>
          <a:xfrm>
            <a:off x="4189841" y="2479742"/>
            <a:ext cx="1839546" cy="1874922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724639" y="4989560"/>
            <a:ext cx="155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Protagonista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189841" y="4620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2438805" y="4989560"/>
            <a:ext cx="1750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Mandante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4299718" y="4989560"/>
            <a:ext cx="1729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Aiutante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163310" y="4989560"/>
            <a:ext cx="1624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Antagonista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4492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funzioni</a:t>
            </a:r>
            <a:endParaRPr lang="it-IT" dirty="0"/>
          </a:p>
        </p:txBody>
      </p:sp>
      <p:pic>
        <p:nvPicPr>
          <p:cNvPr id="4" name="Segnaposto contenuto 5" descr="20161215_121628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96" b="243"/>
          <a:stretch/>
        </p:blipFill>
        <p:spPr>
          <a:xfrm>
            <a:off x="264604" y="1621437"/>
            <a:ext cx="1938784" cy="1477613"/>
          </a:xfrm>
        </p:spPr>
      </p:pic>
      <p:pic>
        <p:nvPicPr>
          <p:cNvPr id="5" name="Segnaposto immagine 5" descr="20161215_16473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>
          <a:xfrm>
            <a:off x="2399051" y="1820071"/>
            <a:ext cx="1594784" cy="1202404"/>
          </a:xfrm>
          <a:prstGeom prst="rect">
            <a:avLst/>
          </a:prstGeom>
        </p:spPr>
      </p:pic>
      <p:pic>
        <p:nvPicPr>
          <p:cNvPr id="6" name="Segnaposto immagine 9" descr="ca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28103" y="1945872"/>
            <a:ext cx="1850605" cy="1410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Segnaposto contenuto 4" descr="20161215_12040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058" b="-18058"/>
          <a:stretch>
            <a:fillRect/>
          </a:stretch>
        </p:blipFill>
        <p:spPr>
          <a:xfrm>
            <a:off x="6900143" y="1379905"/>
            <a:ext cx="2003777" cy="2042311"/>
          </a:xfrm>
          <a:prstGeom prst="rect">
            <a:avLst/>
          </a:prstGeom>
        </p:spPr>
      </p:pic>
      <p:pic>
        <p:nvPicPr>
          <p:cNvPr id="8" name="Segnaposto contenuto 4" descr="20161215_12462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37" r="-6637"/>
          <a:stretch>
            <a:fillRect/>
          </a:stretch>
        </p:blipFill>
        <p:spPr>
          <a:xfrm rot="240000">
            <a:off x="7880" y="3981061"/>
            <a:ext cx="2532549" cy="1909943"/>
          </a:xfrm>
          <a:prstGeom prst="rect">
            <a:avLst/>
          </a:prstGeom>
        </p:spPr>
      </p:pic>
      <p:pic>
        <p:nvPicPr>
          <p:cNvPr id="9" name="Segnaposto contenuto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49" r="-17549"/>
          <a:stretch>
            <a:fillRect/>
          </a:stretch>
        </p:blipFill>
        <p:spPr>
          <a:xfrm rot="240000">
            <a:off x="2486953" y="4085245"/>
            <a:ext cx="2261447" cy="1705041"/>
          </a:xfrm>
          <a:prstGeom prst="rect">
            <a:avLst/>
          </a:prstGeom>
        </p:spPr>
      </p:pic>
      <p:pic>
        <p:nvPicPr>
          <p:cNvPr id="10" name="Segnaposto contenuto 4" descr="20161215_115405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>
          <a:xfrm rot="240000">
            <a:off x="4752302" y="4484201"/>
            <a:ext cx="1975214" cy="1489233"/>
          </a:xfrm>
          <a:prstGeom prst="rect">
            <a:avLst/>
          </a:prstGeom>
        </p:spPr>
      </p:pic>
      <p:pic>
        <p:nvPicPr>
          <p:cNvPr id="11" name="Segnaposto contenuto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570" y="3863121"/>
            <a:ext cx="1185502" cy="2003963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195944" y="3099050"/>
            <a:ext cx="1838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Allontanamento e divieto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355400" y="3099050"/>
            <a:ext cx="1899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Infrazione e Inganno 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436864" y="3493789"/>
            <a:ext cx="234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Danneggiamento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7102929" y="6237514"/>
            <a:ext cx="1616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Lieto fine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4650283" y="6237514"/>
            <a:ext cx="2162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Punizione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6812485" y="3376049"/>
            <a:ext cx="2162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Punizione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430238" y="5977009"/>
            <a:ext cx="2374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 smtClean="0"/>
              <a:t>Canc</a:t>
            </a:r>
            <a:r>
              <a:rPr lang="it-IT" sz="1400" dirty="0" smtClean="0"/>
              <a:t>. del danneggiamento</a:t>
            </a:r>
          </a:p>
          <a:p>
            <a:pPr algn="ctr"/>
            <a:r>
              <a:rPr lang="it-IT" sz="1400" dirty="0" smtClean="0"/>
              <a:t>Ritorno</a:t>
            </a:r>
            <a:endParaRPr lang="it-IT" sz="14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95944" y="6237514"/>
            <a:ext cx="183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Salvataggio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2538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/>
              <a:t>C’era una volta una bambina chiamata </a:t>
            </a:r>
            <a:r>
              <a:rPr lang="it-IT" dirty="0">
                <a:hlinkClick r:id="rId2" action="ppaction://hlinksldjump"/>
              </a:rPr>
              <a:t>Cappuccetto Rosso</a:t>
            </a:r>
            <a:r>
              <a:rPr lang="it-IT" dirty="0"/>
              <a:t> perché indossava sempre un cappuccio rosso cucito dalla sua </a:t>
            </a:r>
            <a:r>
              <a:rPr lang="it-IT" dirty="0" smtClean="0"/>
              <a:t>mamma.</a:t>
            </a:r>
          </a:p>
          <a:p>
            <a:pPr marL="0" indent="0" algn="just">
              <a:buNone/>
            </a:pPr>
            <a:r>
              <a:rPr lang="it-IT" dirty="0"/>
              <a:t>Un giorno la mamma le chiese di portare alla nonna  malata un cesto di cose buone. </a:t>
            </a:r>
          </a:p>
          <a:p>
            <a:pPr marL="0" indent="0" algn="just">
              <a:buNone/>
            </a:pPr>
            <a:r>
              <a:rPr lang="it-IT" dirty="0"/>
              <a:t>La mamma le disse di non fermarsi e di non passare dal bosco perché era pericoloso per i lupi</a:t>
            </a:r>
            <a:r>
              <a:rPr lang="it-IT" dirty="0" smtClean="0"/>
              <a:t>. </a:t>
            </a:r>
            <a:r>
              <a:rPr lang="it-IT" dirty="0"/>
              <a:t>Mentre stava camminando, Cappuccetto vide dei bellissimi fiori e incominciò a raccoglierli per la nonna. </a:t>
            </a:r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Dimenticando </a:t>
            </a:r>
            <a:r>
              <a:rPr lang="it-IT" dirty="0"/>
              <a:t>il divieto della mamma, entrò nel bosco e incontrò un </a:t>
            </a:r>
            <a:r>
              <a:rPr lang="it-IT" dirty="0" smtClean="0">
                <a:hlinkClick r:id="rId3" action="ppaction://hlinksldjump"/>
              </a:rPr>
              <a:t>lupo</a:t>
            </a:r>
            <a:r>
              <a:rPr lang="it-IT" dirty="0" smtClean="0"/>
              <a:t> </a:t>
            </a:r>
            <a:r>
              <a:rPr lang="it-IT" dirty="0"/>
              <a:t>che le disse</a:t>
            </a:r>
            <a:r>
              <a:rPr lang="it-IT" dirty="0" smtClean="0"/>
              <a:t>:</a:t>
            </a:r>
          </a:p>
          <a:p>
            <a:pPr marL="0" indent="0" algn="just">
              <a:buNone/>
            </a:pPr>
            <a:r>
              <a:rPr lang="it-IT" dirty="0" smtClean="0"/>
              <a:t>- </a:t>
            </a:r>
            <a:r>
              <a:rPr lang="it-IT" dirty="0"/>
              <a:t>Bambina dove vai</a:t>
            </a:r>
            <a:r>
              <a:rPr lang="it-IT" dirty="0" smtClean="0"/>
              <a:t>?</a:t>
            </a:r>
          </a:p>
          <a:p>
            <a:pPr marL="0" indent="0" algn="just">
              <a:buNone/>
            </a:pPr>
            <a:r>
              <a:rPr lang="it-IT" dirty="0" smtClean="0"/>
              <a:t>- </a:t>
            </a:r>
            <a:r>
              <a:rPr lang="it-IT" dirty="0"/>
              <a:t>A casa della mia nonnina che è </a:t>
            </a:r>
            <a:r>
              <a:rPr lang="it-IT" dirty="0" smtClean="0"/>
              <a:t>ammalata</a:t>
            </a:r>
          </a:p>
          <a:p>
            <a:pPr marL="0" indent="0" algn="just">
              <a:buNone/>
            </a:pPr>
            <a:r>
              <a:rPr lang="it-IT" dirty="0" smtClean="0"/>
              <a:t>- Facciamo </a:t>
            </a:r>
            <a:r>
              <a:rPr lang="it-IT" dirty="0"/>
              <a:t>una gara? – chiese il lupo – Ti darò un vantaggio: tu andrai per il tragitto più breve e io farò quello più </a:t>
            </a:r>
            <a:r>
              <a:rPr lang="it-IT" dirty="0" smtClean="0"/>
              <a:t>lungo.</a:t>
            </a:r>
          </a:p>
          <a:p>
            <a:pPr marL="0" indent="0" algn="just">
              <a:buNone/>
            </a:pPr>
            <a:r>
              <a:rPr lang="it-IT" dirty="0" smtClean="0"/>
              <a:t>- E </a:t>
            </a:r>
            <a:r>
              <a:rPr lang="it-IT" dirty="0"/>
              <a:t>così il lupo scappò via, raggiunse la casa della nonna, se la mangiò e si travestì da vecchina.</a:t>
            </a:r>
          </a:p>
          <a:p>
            <a:pPr marL="0" indent="0" algn="just">
              <a:buNone/>
            </a:pPr>
            <a:r>
              <a:rPr lang="it-IT" dirty="0" smtClean="0"/>
              <a:t>CONTINUA…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testo (Grimm)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9432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/>
              <a:t>Quando Cappuccetto arrivò, bussò alla porta:</a:t>
            </a:r>
          </a:p>
          <a:p>
            <a:pPr marL="0" indent="0">
              <a:buNone/>
            </a:pPr>
            <a:r>
              <a:rPr lang="it-IT" dirty="0"/>
              <a:t>- Chi è? - disse il lupo.</a:t>
            </a:r>
          </a:p>
          <a:p>
            <a:pPr marL="0" indent="0">
              <a:buNone/>
            </a:pPr>
            <a:r>
              <a:rPr lang="it-IT" dirty="0"/>
              <a:t>- Sono io, Cappuccetto Rosso!</a:t>
            </a:r>
          </a:p>
          <a:p>
            <a:pPr marL="0" indent="0">
              <a:buNone/>
            </a:pPr>
            <a:r>
              <a:rPr lang="it-IT" dirty="0"/>
              <a:t>- Entra, entra, nipotina mia.</a:t>
            </a:r>
          </a:p>
          <a:p>
            <a:pPr marL="0" indent="0">
              <a:buNone/>
            </a:pPr>
            <a:r>
              <a:rPr lang="it-IT" dirty="0"/>
              <a:t>Quando Cappuccetto vide la nonna, esclamò:</a:t>
            </a:r>
          </a:p>
          <a:p>
            <a:pPr marL="0" indent="0">
              <a:buNone/>
            </a:pPr>
            <a:r>
              <a:rPr lang="it-IT" dirty="0"/>
              <a:t>- Nonna, che occhi grandi che hai!</a:t>
            </a:r>
          </a:p>
          <a:p>
            <a:pPr marL="0" indent="0">
              <a:buNone/>
            </a:pPr>
            <a:r>
              <a:rPr lang="it-IT" dirty="0"/>
              <a:t>- È per vederti meglio. – disse il lupo</a:t>
            </a:r>
          </a:p>
          <a:p>
            <a:pPr marL="0" indent="0">
              <a:buNone/>
            </a:pPr>
            <a:r>
              <a:rPr lang="it-IT" dirty="0"/>
              <a:t>- Nonnina, nonnina, che orecchie grandi che hai!</a:t>
            </a:r>
          </a:p>
          <a:p>
            <a:pPr marL="0" indent="0">
              <a:buNone/>
            </a:pPr>
            <a:r>
              <a:rPr lang="it-IT" dirty="0"/>
              <a:t>- È per sentirti meglio.</a:t>
            </a:r>
          </a:p>
          <a:p>
            <a:pPr marL="0" indent="0">
              <a:buNone/>
            </a:pPr>
            <a:r>
              <a:rPr lang="it-IT" dirty="0"/>
              <a:t>- E che naso grande!</a:t>
            </a:r>
          </a:p>
          <a:p>
            <a:pPr marL="0" indent="0">
              <a:buNone/>
            </a:pPr>
            <a:r>
              <a:rPr lang="it-IT" dirty="0"/>
              <a:t>- È per sentire meglio il tuo profumo. – rispose spazientito il lupo.</a:t>
            </a:r>
          </a:p>
          <a:p>
            <a:pPr marL="0" indent="0">
              <a:buNone/>
            </a:pPr>
            <a:r>
              <a:rPr lang="it-IT" dirty="0"/>
              <a:t>- E che bocca grande che hai!!</a:t>
            </a:r>
          </a:p>
          <a:p>
            <a:pPr marL="0" indent="0">
              <a:buNone/>
            </a:pPr>
            <a:r>
              <a:rPr lang="it-IT" dirty="0"/>
              <a:t>- È per MANGIARTI MEGLIO! </a:t>
            </a:r>
          </a:p>
          <a:p>
            <a:pPr marL="0" indent="0">
              <a:buNone/>
            </a:pPr>
            <a:r>
              <a:rPr lang="it-IT" dirty="0"/>
              <a:t>e il lupo balzò sulla bambina e se la mangiò.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Testo (continua)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3464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Un </a:t>
            </a:r>
            <a:r>
              <a:rPr lang="it-IT" dirty="0">
                <a:hlinkClick r:id="rId2" action="ppaction://hlinksldjump"/>
              </a:rPr>
              <a:t>cacciatore  </a:t>
            </a:r>
            <a:r>
              <a:rPr lang="it-IT" dirty="0"/>
              <a:t>che passava di là, sentì russare forte la nonna, così entrò in casa ma vi trovò un lupo che dormiva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r>
              <a:rPr lang="it-IT" dirty="0"/>
              <a:t>Prese il suo coltello e gli tagliò la pancia dalla quale uscì la nonna e Cappuccetto, ancora vive</a:t>
            </a:r>
            <a:r>
              <a:rPr lang="it-IT" dirty="0" smtClean="0"/>
              <a:t>.</a:t>
            </a:r>
          </a:p>
          <a:p>
            <a:pPr marL="0" indent="0" algn="just">
              <a:buNone/>
            </a:pPr>
            <a:r>
              <a:rPr lang="it-IT" dirty="0"/>
              <a:t>Il cacciatore riempì la pancia del lupo con le pietre, ricucì tutto e fuggì insieme alla bambina e alla </a:t>
            </a:r>
            <a:r>
              <a:rPr lang="it-IT" dirty="0" smtClean="0"/>
              <a:t>nonna.</a:t>
            </a:r>
            <a:endParaRPr lang="it-IT" dirty="0"/>
          </a:p>
          <a:p>
            <a:pPr marL="0" indent="0" algn="just">
              <a:buNone/>
            </a:pPr>
            <a:r>
              <a:rPr lang="it-IT" dirty="0"/>
              <a:t>Dopo un po’ il lupo si svegliò, la pancia pesava così tanto che cadde a terra e morì</a:t>
            </a:r>
            <a:r>
              <a:rPr lang="it-IT" dirty="0" smtClean="0"/>
              <a:t>.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Testo (continua 2)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6227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/>
              <a:t>Jacob Ludwig Karl Grimm</a:t>
            </a:r>
            <a:r>
              <a:rPr lang="it-IT" dirty="0"/>
              <a:t> </a:t>
            </a:r>
            <a:r>
              <a:rPr lang="it-IT" dirty="0" smtClean="0"/>
              <a:t> e </a:t>
            </a:r>
            <a:r>
              <a:rPr lang="it-IT" b="1" dirty="0"/>
              <a:t>Wilhelm Karl </a:t>
            </a:r>
            <a:r>
              <a:rPr lang="it-IT" b="1" dirty="0" smtClean="0"/>
              <a:t>Grimm </a:t>
            </a:r>
            <a:r>
              <a:rPr lang="it-IT" dirty="0" smtClean="0"/>
              <a:t>furono due linguisti e filologi tedeschi ricordati per aver scritto e rielaborato moltissime fiabe.</a:t>
            </a:r>
          </a:p>
          <a:p>
            <a:pPr marL="0" indent="0">
              <a:buNone/>
            </a:pPr>
            <a:r>
              <a:rPr lang="it-IT" dirty="0"/>
              <a:t>Le storie dei fratelli Grimm hanno spesso un'ambientazione oscura e tenebrosa, fatta di fitte foreste popolate </a:t>
            </a:r>
            <a:r>
              <a:rPr lang="it-IT" dirty="0" smtClean="0"/>
              <a:t>da streghe, </a:t>
            </a:r>
            <a:r>
              <a:rPr lang="it-IT" dirty="0" err="1" smtClean="0"/>
              <a:t>goblin</a:t>
            </a:r>
            <a:r>
              <a:rPr lang="it-IT" dirty="0" smtClean="0"/>
              <a:t>, troll e lupi</a:t>
            </a:r>
            <a:r>
              <a:rPr lang="it-IT" dirty="0"/>
              <a:t> in cui accadono terribili fatti di sangue, così come voleva la tradizione popolare tipica </a:t>
            </a:r>
            <a:r>
              <a:rPr lang="it-IT" dirty="0" smtClean="0"/>
              <a:t>tedesca.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Autore: Fratelli Grimm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2894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/>
          <a:lstStyle/>
          <a:p>
            <a:r>
              <a:rPr lang="it-IT" sz="4000" dirty="0" smtClean="0"/>
              <a:t>Presentazione del protagonista</a:t>
            </a:r>
            <a:endParaRPr lang="it-IT" sz="4000" dirty="0"/>
          </a:p>
        </p:txBody>
      </p:sp>
      <p:pic>
        <p:nvPicPr>
          <p:cNvPr id="6" name="Segnaposto immagine 5" descr="20161215_115340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" r="4218"/>
          <a:stretch>
            <a:fillRect/>
          </a:stretch>
        </p:blipFill>
        <p:spPr/>
      </p:pic>
      <p:sp>
        <p:nvSpPr>
          <p:cNvPr id="2" name="Segnaposto contenuto 1"/>
          <p:cNvSpPr>
            <a:spLocks noGrp="1"/>
          </p:cNvSpPr>
          <p:nvPr>
            <p:ph type="body" sz="half" idx="2"/>
          </p:nvPr>
        </p:nvSpPr>
        <p:spPr>
          <a:xfrm>
            <a:off x="688489" y="5324305"/>
            <a:ext cx="7756264" cy="1225265"/>
          </a:xfrm>
        </p:spPr>
        <p:txBody>
          <a:bodyPr/>
          <a:lstStyle/>
          <a:p>
            <a:pPr algn="just"/>
            <a:r>
              <a:rPr lang="it-IT" sz="2400" dirty="0"/>
              <a:t>C’era una volta una bambina chiamata </a:t>
            </a:r>
            <a:r>
              <a:rPr lang="it-IT" sz="2400" dirty="0">
                <a:hlinkClick r:id="rId3" action="ppaction://hlinksldjump"/>
              </a:rPr>
              <a:t>Cappuccetto Rosso</a:t>
            </a:r>
            <a:r>
              <a:rPr lang="it-IT" sz="2400" dirty="0"/>
              <a:t> </a:t>
            </a:r>
            <a:r>
              <a:rPr lang="it-IT" sz="2400" dirty="0" smtClean="0"/>
              <a:t>perché </a:t>
            </a:r>
            <a:r>
              <a:rPr lang="it-IT" sz="2400" dirty="0"/>
              <a:t>indossava sempre un cappuccio rosso cucito dalla sua </a:t>
            </a:r>
            <a:r>
              <a:rPr lang="it-IT" sz="2400" dirty="0" smtClean="0"/>
              <a:t>mamma</a:t>
            </a:r>
            <a:endParaRPr lang="it-IT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7880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Cappuccetto Rosso</a:t>
            </a:r>
            <a:endParaRPr lang="it-IT" dirty="0"/>
          </a:p>
        </p:txBody>
      </p:sp>
      <p:pic>
        <p:nvPicPr>
          <p:cNvPr id="5" name="Segnaposto immagine 4" descr="Cappuccetto-rosso-2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402" r="-34402"/>
          <a:stretch/>
        </p:blipFill>
        <p:spPr/>
      </p:pic>
      <p:sp>
        <p:nvSpPr>
          <p:cNvPr id="7" name="Segnaposto contenuto 6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b="1" dirty="0" smtClean="0"/>
              <a:t>Ruolo</a:t>
            </a:r>
            <a:r>
              <a:rPr lang="it-IT" dirty="0" smtClean="0"/>
              <a:t>: protagonista</a:t>
            </a:r>
          </a:p>
          <a:p>
            <a:r>
              <a:rPr lang="it-IT" b="1" dirty="0" smtClean="0"/>
              <a:t>Tratto distintivo</a:t>
            </a:r>
            <a:r>
              <a:rPr lang="it-IT" dirty="0" smtClean="0"/>
              <a:t>: cappuccio rosso</a:t>
            </a:r>
          </a:p>
          <a:p>
            <a:r>
              <a:rPr lang="it-IT" b="1" dirty="0" smtClean="0"/>
              <a:t>Caratteristiche</a:t>
            </a:r>
            <a:r>
              <a:rPr lang="it-IT" dirty="0" smtClean="0"/>
              <a:t>: ingenuità, disubbidiente, imprudente, indifesa, distratta, allegra, curiosa</a:t>
            </a:r>
          </a:p>
          <a:p>
            <a:r>
              <a:rPr lang="it-IT" b="1" dirty="0" smtClean="0"/>
              <a:t>Sviluppo</a:t>
            </a:r>
            <a:r>
              <a:rPr lang="it-IT" dirty="0" smtClean="0"/>
              <a:t>: ubbidiente, prudente, responsabile, più attenta</a:t>
            </a:r>
          </a:p>
          <a:p>
            <a:r>
              <a:rPr lang="it-IT" b="1" dirty="0" smtClean="0"/>
              <a:t>Metafora</a:t>
            </a:r>
            <a:r>
              <a:rPr lang="it-IT" dirty="0" smtClean="0"/>
              <a:t>: passaggio dall’adolescenza alla maturità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74213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b="1" dirty="0"/>
              <a:t>AVVIO DELLA VICENDA: </a:t>
            </a:r>
            <a:r>
              <a:rPr lang="it-IT" sz="2000" dirty="0"/>
              <a:t/>
            </a:r>
            <a:br>
              <a:rPr lang="it-IT" sz="2000" dirty="0"/>
            </a:br>
            <a:r>
              <a:rPr lang="it-IT" sz="2000" b="1" dirty="0"/>
              <a:t>ALLONTANAMENTO, DONAZIONE E </a:t>
            </a:r>
            <a:r>
              <a:rPr lang="it-IT" sz="2000" b="1" dirty="0" smtClean="0"/>
              <a:t>DIVIETO</a:t>
            </a:r>
            <a:endParaRPr lang="it-IT" sz="3200" dirty="0"/>
          </a:p>
        </p:txBody>
      </p:sp>
      <p:pic>
        <p:nvPicPr>
          <p:cNvPr id="6" name="Segnaposto contenuto 5" descr="20161215_121628.jp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96" b="243"/>
          <a:stretch/>
        </p:blipFill>
        <p:spPr>
          <a:xfrm rot="240000">
            <a:off x="2185671" y="630351"/>
            <a:ext cx="4772025" cy="3635308"/>
          </a:xfrm>
        </p:spPr>
      </p:pic>
      <p:sp>
        <p:nvSpPr>
          <p:cNvPr id="3" name="Segnaposto contenuto 2"/>
          <p:cNvSpPr>
            <a:spLocks noGrp="1"/>
          </p:cNvSpPr>
          <p:nvPr>
            <p:ph type="body" sz="half" idx="2"/>
          </p:nvPr>
        </p:nvSpPr>
        <p:spPr>
          <a:xfrm>
            <a:off x="688489" y="5324305"/>
            <a:ext cx="7756264" cy="1261551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2000" dirty="0"/>
              <a:t>Un giorno la mamma le chiese di portare alla nonna  malata un cesto di cose buone. </a:t>
            </a:r>
          </a:p>
          <a:p>
            <a:pPr algn="just"/>
            <a:r>
              <a:rPr lang="it-IT" sz="2000" dirty="0"/>
              <a:t>La mamma le disse di non fermarsi e di non passare dal bosco perché era pericoloso per i lupi.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35028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opertina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Copertina.thmx</Template>
  <TotalTime>2577</TotalTime>
  <Words>1646</Words>
  <Application>Microsoft Macintosh PowerPoint</Application>
  <PresentationFormat>Presentazione su schermo (4:3)</PresentationFormat>
  <Paragraphs>162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Copertina</vt:lpstr>
      <vt:lpstr>Cappuccetto Rosso</vt:lpstr>
      <vt:lpstr>Le versioni</vt:lpstr>
      <vt:lpstr>Il testo (Grimm)</vt:lpstr>
      <vt:lpstr>Testo (continua)</vt:lpstr>
      <vt:lpstr>Testo (continua 2)</vt:lpstr>
      <vt:lpstr>Autore: Fratelli Grimm</vt:lpstr>
      <vt:lpstr>Presentazione del protagonista</vt:lpstr>
      <vt:lpstr>Cappuccetto Rosso</vt:lpstr>
      <vt:lpstr>AVVIO DELLA VICENDA:  ALLONTANAMENTO, DONAZIONE E DIVIETO</vt:lpstr>
      <vt:lpstr>La mamma</vt:lpstr>
      <vt:lpstr>INFRAZIONE DEL DIVIETO E PRESENTAZIONE DELL’ANTAGONISTA</vt:lpstr>
      <vt:lpstr>Il lupo</vt:lpstr>
      <vt:lpstr>INGANNO E DANNEGGIAMENTO</vt:lpstr>
      <vt:lpstr>PUNIZIONE</vt:lpstr>
      <vt:lpstr>SALVATAGGIO - PRESENTAZIONE AIUTANTE</vt:lpstr>
      <vt:lpstr>Il Cacciatore</vt:lpstr>
      <vt:lpstr>CANCELLAZIONE DEL DANNEGGIAMENTO</vt:lpstr>
      <vt:lpstr>PUNIZIONE DELL’ANTAGONISTA</vt:lpstr>
      <vt:lpstr>LIETO FINE</vt:lpstr>
      <vt:lpstr>Propp – I personaggi</vt:lpstr>
      <vt:lpstr>Propp – Le funzioni 1</vt:lpstr>
      <vt:lpstr>Funzioni (continua)</vt:lpstr>
      <vt:lpstr>Funzioni (continua)</vt:lpstr>
      <vt:lpstr>I personaggi</vt:lpstr>
      <vt:lpstr>Le funzioni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Cappuccetto Rosso</dc:title>
  <dc:creator>Cinzia</dc:creator>
  <cp:lastModifiedBy>Cinzia</cp:lastModifiedBy>
  <cp:revision>29</cp:revision>
  <dcterms:created xsi:type="dcterms:W3CDTF">2016-12-15T11:28:56Z</dcterms:created>
  <dcterms:modified xsi:type="dcterms:W3CDTF">2017-02-06T17:09:43Z</dcterms:modified>
</cp:coreProperties>
</file>